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59" r:id="rId6"/>
    <p:sldId id="264" r:id="rId7"/>
    <p:sldId id="260" r:id="rId8"/>
    <p:sldId id="261"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9396" autoAdjust="0"/>
  </p:normalViewPr>
  <p:slideViewPr>
    <p:cSldViewPr snapToGrid="0" snapToObjects="1">
      <p:cViewPr varScale="1">
        <p:scale>
          <a:sx n="117" d="100"/>
          <a:sy n="117" d="100"/>
        </p:scale>
        <p:origin x="2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450C4B-B3E6-AF46-8226-416B6FE8E636}"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120378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50C4B-B3E6-AF46-8226-416B6FE8E636}"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140054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50C4B-B3E6-AF46-8226-416B6FE8E636}"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348357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50C4B-B3E6-AF46-8226-416B6FE8E636}"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18877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450C4B-B3E6-AF46-8226-416B6FE8E636}" type="datetimeFigureOut">
              <a:rPr lang="en-US" smtClean="0"/>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44863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450C4B-B3E6-AF46-8226-416B6FE8E636}" type="datetimeFigureOut">
              <a:rPr lang="en-US" smtClean="0"/>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347057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450C4B-B3E6-AF46-8226-416B6FE8E636}" type="datetimeFigureOut">
              <a:rPr lang="en-US" smtClean="0"/>
              <a:t>3/4/19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138850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450C4B-B3E6-AF46-8226-416B6FE8E636}" type="datetimeFigureOut">
              <a:rPr lang="en-US" smtClean="0"/>
              <a:t>3/4/19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51233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50C4B-B3E6-AF46-8226-416B6FE8E636}" type="datetimeFigureOut">
              <a:rPr lang="en-US" smtClean="0"/>
              <a:t>3/4/19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385451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50C4B-B3E6-AF46-8226-416B6FE8E636}" type="datetimeFigureOut">
              <a:rPr lang="en-US" smtClean="0"/>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147915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50C4B-B3E6-AF46-8226-416B6FE8E636}" type="datetimeFigureOut">
              <a:rPr lang="en-US" smtClean="0"/>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5529C-3123-854E-AF52-E43C094D6B8D}" type="slidenum">
              <a:rPr lang="en-US" smtClean="0"/>
              <a:t>‹#›</a:t>
            </a:fld>
            <a:endParaRPr lang="en-US"/>
          </a:p>
        </p:txBody>
      </p:sp>
    </p:spTree>
    <p:extLst>
      <p:ext uri="{BB962C8B-B14F-4D97-AF65-F5344CB8AC3E}">
        <p14:creationId xmlns:p14="http://schemas.microsoft.com/office/powerpoint/2010/main" val="8984427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50C4B-B3E6-AF46-8226-416B6FE8E636}" type="datetimeFigureOut">
              <a:rPr lang="en-US" smtClean="0"/>
              <a:t>3/4/19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5529C-3123-854E-AF52-E43C094D6B8D}" type="slidenum">
              <a:rPr lang="en-US" smtClean="0"/>
              <a:t>‹#›</a:t>
            </a:fld>
            <a:endParaRPr lang="en-US"/>
          </a:p>
        </p:txBody>
      </p:sp>
    </p:spTree>
    <p:extLst>
      <p:ext uri="{BB962C8B-B14F-4D97-AF65-F5344CB8AC3E}">
        <p14:creationId xmlns:p14="http://schemas.microsoft.com/office/powerpoint/2010/main" val="139174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4981" y="979114"/>
            <a:ext cx="8388999" cy="1460771"/>
          </a:xfrm>
          <a:prstGeom prst="rect">
            <a:avLst/>
          </a:prstGeom>
        </p:spPr>
      </p:pic>
      <p:pic>
        <p:nvPicPr>
          <p:cNvPr id="6" name="Picture 5"/>
          <p:cNvPicPr>
            <a:picLocks noChangeAspect="1"/>
          </p:cNvPicPr>
          <p:nvPr/>
        </p:nvPicPr>
        <p:blipFill>
          <a:blip r:embed="rId3"/>
          <a:stretch>
            <a:fillRect/>
          </a:stretch>
        </p:blipFill>
        <p:spPr>
          <a:xfrm>
            <a:off x="558800" y="2857673"/>
            <a:ext cx="8026400" cy="3683000"/>
          </a:xfrm>
          <a:prstGeom prst="rect">
            <a:avLst/>
          </a:prstGeom>
        </p:spPr>
      </p:pic>
    </p:spTree>
    <p:extLst>
      <p:ext uri="{BB962C8B-B14F-4D97-AF65-F5344CB8AC3E}">
        <p14:creationId xmlns:p14="http://schemas.microsoft.com/office/powerpoint/2010/main" val="357730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3458" y="527257"/>
            <a:ext cx="7149714" cy="4553052"/>
          </a:xfrm>
          <a:prstGeom prst="rect">
            <a:avLst/>
          </a:prstGeom>
        </p:spPr>
      </p:pic>
    </p:spTree>
    <p:extLst>
      <p:ext uri="{BB962C8B-B14F-4D97-AF65-F5344CB8AC3E}">
        <p14:creationId xmlns:p14="http://schemas.microsoft.com/office/powerpoint/2010/main" val="220377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8770" y="328048"/>
            <a:ext cx="7772058" cy="4330699"/>
          </a:xfrm>
          <a:prstGeom prst="rect">
            <a:avLst/>
          </a:prstGeom>
        </p:spPr>
      </p:pic>
      <p:sp>
        <p:nvSpPr>
          <p:cNvPr id="3" name="TextBox 2"/>
          <p:cNvSpPr txBox="1"/>
          <p:nvPr/>
        </p:nvSpPr>
        <p:spPr>
          <a:xfrm>
            <a:off x="448770" y="4990365"/>
            <a:ext cx="6619395" cy="523220"/>
          </a:xfrm>
          <a:prstGeom prst="rect">
            <a:avLst/>
          </a:prstGeom>
          <a:noFill/>
        </p:spPr>
        <p:txBody>
          <a:bodyPr wrap="none" rtlCol="0">
            <a:spAutoFit/>
          </a:bodyPr>
          <a:lstStyle/>
          <a:p>
            <a:r>
              <a:rPr lang="en-US" sz="2800" b="1" i="1" dirty="0">
                <a:solidFill>
                  <a:srgbClr val="FF0000"/>
                </a:solidFill>
              </a:rPr>
              <a:t>…SO, why would scientists need to do this?</a:t>
            </a:r>
          </a:p>
        </p:txBody>
      </p:sp>
    </p:spTree>
    <p:extLst>
      <p:ext uri="{BB962C8B-B14F-4D97-AF65-F5344CB8AC3E}">
        <p14:creationId xmlns:p14="http://schemas.microsoft.com/office/powerpoint/2010/main" val="50312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629" y="293262"/>
            <a:ext cx="8441178" cy="4401205"/>
          </a:xfrm>
          <a:prstGeom prst="rect">
            <a:avLst/>
          </a:prstGeom>
        </p:spPr>
        <p:txBody>
          <a:bodyPr wrap="square">
            <a:spAutoFit/>
          </a:bodyPr>
          <a:lstStyle/>
          <a:p>
            <a:r>
              <a:rPr lang="en-US" sz="2800" b="1" dirty="0"/>
              <a:t>Chromatography is one of the most valuable techniques biochemists have for separating mixtures. </a:t>
            </a:r>
          </a:p>
          <a:p>
            <a:endParaRPr lang="en-US" sz="2800" b="1" dirty="0"/>
          </a:p>
          <a:p>
            <a:pPr marL="457200" indent="-457200">
              <a:buFont typeface="Arial" charset="0"/>
              <a:buChar char="•"/>
            </a:pPr>
            <a:r>
              <a:rPr lang="en-US" sz="2800" dirty="0"/>
              <a:t>It can be used to determine the ingredients that make up a particular flavor or </a:t>
            </a:r>
            <a:r>
              <a:rPr lang="en-US" sz="2800" dirty="0" smtClean="0"/>
              <a:t>scent</a:t>
            </a:r>
          </a:p>
          <a:p>
            <a:pPr marL="457200" indent="-457200">
              <a:buFont typeface="Arial" charset="0"/>
              <a:buChar char="•"/>
            </a:pPr>
            <a:r>
              <a:rPr lang="en-US" sz="2800" dirty="0" smtClean="0"/>
              <a:t>to </a:t>
            </a:r>
            <a:r>
              <a:rPr lang="en-US" sz="2800" dirty="0"/>
              <a:t>analyze the components of </a:t>
            </a:r>
            <a:r>
              <a:rPr lang="en-US" sz="2800" dirty="0" smtClean="0"/>
              <a:t>pollutants</a:t>
            </a:r>
          </a:p>
          <a:p>
            <a:pPr marL="457200" indent="-457200">
              <a:buFont typeface="Arial" charset="0"/>
              <a:buChar char="•"/>
            </a:pPr>
            <a:r>
              <a:rPr lang="en-US" sz="2800" dirty="0" smtClean="0"/>
              <a:t>to </a:t>
            </a:r>
            <a:r>
              <a:rPr lang="en-US" sz="2800" dirty="0"/>
              <a:t>find traces of drugs in </a:t>
            </a:r>
            <a:r>
              <a:rPr lang="en-US" sz="2800" dirty="0" smtClean="0"/>
              <a:t>urine</a:t>
            </a:r>
          </a:p>
          <a:p>
            <a:pPr marL="457200" indent="-457200">
              <a:buFont typeface="Arial" charset="0"/>
              <a:buChar char="•"/>
            </a:pPr>
            <a:r>
              <a:rPr lang="en-US" sz="2800" dirty="0" smtClean="0"/>
              <a:t>to </a:t>
            </a:r>
            <a:r>
              <a:rPr lang="en-US" sz="2800" dirty="0"/>
              <a:t>separate blood proteins in various species of animals (a technique that's used to determine evolutionary relationships</a:t>
            </a:r>
            <a:r>
              <a:rPr lang="en-US" sz="2800" dirty="0" smtClean="0"/>
              <a:t>)</a:t>
            </a:r>
            <a:endParaRPr lang="en-US" sz="2800" dirty="0"/>
          </a:p>
        </p:txBody>
      </p:sp>
    </p:spTree>
    <p:extLst>
      <p:ext uri="{BB962C8B-B14F-4D97-AF65-F5344CB8AC3E}">
        <p14:creationId xmlns:p14="http://schemas.microsoft.com/office/powerpoint/2010/main" val="14645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0659" y="297288"/>
            <a:ext cx="7410881" cy="2192732"/>
          </a:xfrm>
          <a:prstGeom prst="rect">
            <a:avLst/>
          </a:prstGeom>
        </p:spPr>
      </p:pic>
      <p:pic>
        <p:nvPicPr>
          <p:cNvPr id="7" name="Picture 6"/>
          <p:cNvPicPr>
            <a:picLocks noChangeAspect="1"/>
          </p:cNvPicPr>
          <p:nvPr/>
        </p:nvPicPr>
        <p:blipFill>
          <a:blip r:embed="rId3"/>
          <a:stretch>
            <a:fillRect/>
          </a:stretch>
        </p:blipFill>
        <p:spPr>
          <a:xfrm>
            <a:off x="508631" y="3895454"/>
            <a:ext cx="8495525" cy="2351160"/>
          </a:xfrm>
          <a:prstGeom prst="rect">
            <a:avLst/>
          </a:prstGeom>
        </p:spPr>
      </p:pic>
      <p:sp>
        <p:nvSpPr>
          <p:cNvPr id="2" name="TextBox 1"/>
          <p:cNvSpPr txBox="1"/>
          <p:nvPr/>
        </p:nvSpPr>
        <p:spPr>
          <a:xfrm>
            <a:off x="1329356" y="3387438"/>
            <a:ext cx="5965371" cy="461665"/>
          </a:xfrm>
          <a:prstGeom prst="rect">
            <a:avLst/>
          </a:prstGeom>
          <a:noFill/>
        </p:spPr>
        <p:txBody>
          <a:bodyPr wrap="square" rtlCol="0">
            <a:spAutoFit/>
          </a:bodyPr>
          <a:lstStyle/>
          <a:p>
            <a:pPr algn="ctr"/>
            <a:r>
              <a:rPr lang="en-US" sz="2400" dirty="0" smtClean="0"/>
              <a:t>Talk with your group and</a:t>
            </a:r>
            <a:endParaRPr lang="en-US" sz="2400" dirty="0"/>
          </a:p>
        </p:txBody>
      </p:sp>
    </p:spTree>
    <p:extLst>
      <p:ext uri="{BB962C8B-B14F-4D97-AF65-F5344CB8AC3E}">
        <p14:creationId xmlns:p14="http://schemas.microsoft.com/office/powerpoint/2010/main" val="31439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430" y="2154893"/>
            <a:ext cx="7407566" cy="1421378"/>
          </a:xfrm>
          <a:prstGeom prst="rect">
            <a:avLst/>
          </a:prstGeom>
        </p:spPr>
      </p:pic>
      <p:pic>
        <p:nvPicPr>
          <p:cNvPr id="3" name="Picture 2"/>
          <p:cNvPicPr>
            <a:picLocks noChangeAspect="1"/>
          </p:cNvPicPr>
          <p:nvPr/>
        </p:nvPicPr>
        <p:blipFill>
          <a:blip r:embed="rId3"/>
          <a:stretch>
            <a:fillRect/>
          </a:stretch>
        </p:blipFill>
        <p:spPr>
          <a:xfrm>
            <a:off x="371821" y="423391"/>
            <a:ext cx="7366175" cy="1597810"/>
          </a:xfrm>
          <a:prstGeom prst="rect">
            <a:avLst/>
          </a:prstGeom>
        </p:spPr>
      </p:pic>
      <p:pic>
        <p:nvPicPr>
          <p:cNvPr id="4" name="Picture 3"/>
          <p:cNvPicPr>
            <a:picLocks noChangeAspect="1"/>
          </p:cNvPicPr>
          <p:nvPr/>
        </p:nvPicPr>
        <p:blipFill>
          <a:blip r:embed="rId4"/>
          <a:stretch>
            <a:fillRect/>
          </a:stretch>
        </p:blipFill>
        <p:spPr>
          <a:xfrm>
            <a:off x="330430" y="4079295"/>
            <a:ext cx="8189217" cy="3008917"/>
          </a:xfrm>
          <a:prstGeom prst="rect">
            <a:avLst/>
          </a:prstGeom>
        </p:spPr>
      </p:pic>
      <p:sp>
        <p:nvSpPr>
          <p:cNvPr id="5" name="TextBox 4"/>
          <p:cNvSpPr txBox="1"/>
          <p:nvPr/>
        </p:nvSpPr>
        <p:spPr>
          <a:xfrm>
            <a:off x="2775857" y="3709963"/>
            <a:ext cx="3270191" cy="461665"/>
          </a:xfrm>
          <a:prstGeom prst="rect">
            <a:avLst/>
          </a:prstGeom>
          <a:noFill/>
        </p:spPr>
        <p:txBody>
          <a:bodyPr wrap="none" rtlCol="0">
            <a:spAutoFit/>
          </a:bodyPr>
          <a:lstStyle/>
          <a:p>
            <a:r>
              <a:rPr lang="en-US" sz="2400" dirty="0" smtClean="0"/>
              <a:t>Talk with your group and</a:t>
            </a:r>
            <a:endParaRPr lang="en-US" sz="2400" dirty="0"/>
          </a:p>
        </p:txBody>
      </p:sp>
    </p:spTree>
    <p:extLst>
      <p:ext uri="{BB962C8B-B14F-4D97-AF65-F5344CB8AC3E}">
        <p14:creationId xmlns:p14="http://schemas.microsoft.com/office/powerpoint/2010/main" val="41312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924"/>
          <a:stretch/>
        </p:blipFill>
        <p:spPr>
          <a:xfrm>
            <a:off x="-25400" y="-1"/>
            <a:ext cx="9187564" cy="6657331"/>
          </a:xfrm>
          <a:prstGeom prst="rect">
            <a:avLst/>
          </a:prstGeom>
        </p:spPr>
      </p:pic>
    </p:spTree>
    <p:extLst>
      <p:ext uri="{BB962C8B-B14F-4D97-AF65-F5344CB8AC3E}">
        <p14:creationId xmlns:p14="http://schemas.microsoft.com/office/powerpoint/2010/main" val="127589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100" y="-167115"/>
            <a:ext cx="6750262" cy="4773400"/>
          </a:xfrm>
          <a:prstGeom prst="rect">
            <a:avLst/>
          </a:prstGeom>
        </p:spPr>
      </p:pic>
      <p:sp>
        <p:nvSpPr>
          <p:cNvPr id="3" name="TextBox 2"/>
          <p:cNvSpPr txBox="1"/>
          <p:nvPr/>
        </p:nvSpPr>
        <p:spPr>
          <a:xfrm>
            <a:off x="234100" y="4773400"/>
            <a:ext cx="4755479" cy="1631216"/>
          </a:xfrm>
          <a:prstGeom prst="rect">
            <a:avLst/>
          </a:prstGeom>
          <a:noFill/>
        </p:spPr>
        <p:txBody>
          <a:bodyPr wrap="none" rtlCol="0">
            <a:spAutoFit/>
          </a:bodyPr>
          <a:lstStyle/>
          <a:p>
            <a:r>
              <a:rPr lang="en-US" sz="2000" b="1" dirty="0"/>
              <a:t>What colors do you see?</a:t>
            </a:r>
          </a:p>
          <a:p>
            <a:r>
              <a:rPr lang="en-US" sz="2000" b="1" dirty="0"/>
              <a:t>How high do the colors go after 5 minutes?</a:t>
            </a:r>
          </a:p>
          <a:p>
            <a:r>
              <a:rPr lang="en-US" sz="2000" b="1" dirty="0"/>
              <a:t>Which color went the highest?</a:t>
            </a:r>
          </a:p>
          <a:p>
            <a:r>
              <a:rPr lang="en-US" sz="2000" b="1" dirty="0"/>
              <a:t>Which color remained at the lowest point?</a:t>
            </a:r>
          </a:p>
          <a:p>
            <a:r>
              <a:rPr lang="en-US" sz="2000" b="1" dirty="0"/>
              <a:t>Were the patterns staggered?</a:t>
            </a:r>
          </a:p>
        </p:txBody>
      </p:sp>
    </p:spTree>
    <p:extLst>
      <p:ext uri="{BB962C8B-B14F-4D97-AF65-F5344CB8AC3E}">
        <p14:creationId xmlns:p14="http://schemas.microsoft.com/office/powerpoint/2010/main" val="242203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99" y="271290"/>
            <a:ext cx="8705389" cy="5632310"/>
          </a:xfrm>
          <a:prstGeom prst="rect">
            <a:avLst/>
          </a:prstGeom>
        </p:spPr>
        <p:txBody>
          <a:bodyPr wrap="square">
            <a:spAutoFit/>
          </a:bodyPr>
          <a:lstStyle/>
          <a:p>
            <a:pPr algn="ctr"/>
            <a:r>
              <a:rPr lang="en-US" sz="2400" b="1" u="sng" dirty="0"/>
              <a:t>Why does mixing many colors of ink make black?</a:t>
            </a:r>
          </a:p>
          <a:p>
            <a:endParaRPr lang="en-US" sz="2400" b="1" dirty="0"/>
          </a:p>
          <a:p>
            <a:pPr marL="285750" indent="-285750">
              <a:buFont typeface="Arial"/>
              <a:buChar char="•"/>
            </a:pPr>
            <a:r>
              <a:rPr lang="en-US" sz="2400" dirty="0"/>
              <a:t>Ink and paint get their colors by absorbing some of the colors in white light and reflecting others. </a:t>
            </a:r>
          </a:p>
          <a:p>
            <a:pPr marL="285750" indent="-285750">
              <a:buFont typeface="Arial"/>
              <a:buChar char="•"/>
            </a:pPr>
            <a:endParaRPr lang="en-US" sz="2400" dirty="0"/>
          </a:p>
          <a:p>
            <a:pPr marL="285750" indent="-285750">
              <a:buFont typeface="Arial"/>
              <a:buChar char="•"/>
            </a:pPr>
            <a:r>
              <a:rPr lang="en-US" sz="2400" dirty="0"/>
              <a:t>Green ink looks green because it reflects the green part of white light and absorbs all the other colors. </a:t>
            </a:r>
          </a:p>
          <a:p>
            <a:pPr marL="285750" indent="-285750">
              <a:buFont typeface="Arial"/>
              <a:buChar char="•"/>
            </a:pPr>
            <a:endParaRPr lang="en-US" sz="2400" dirty="0"/>
          </a:p>
          <a:p>
            <a:pPr marL="285750" indent="-285750">
              <a:buFont typeface="Arial"/>
              <a:buChar char="•"/>
            </a:pPr>
            <a:r>
              <a:rPr lang="en-US" sz="2400" dirty="0"/>
              <a:t>Red ink looks red because it reflects red light and absorbs all the other colors. </a:t>
            </a:r>
          </a:p>
          <a:p>
            <a:pPr marL="285750" indent="-285750">
              <a:buFont typeface="Arial"/>
              <a:buChar char="•"/>
            </a:pPr>
            <a:endParaRPr lang="en-US" sz="2400" dirty="0"/>
          </a:p>
          <a:p>
            <a:pPr marL="285750" indent="-285750">
              <a:buFont typeface="Arial"/>
              <a:buChar char="•"/>
            </a:pPr>
            <a:r>
              <a:rPr lang="en-US" sz="2400" dirty="0"/>
              <a:t>When you mix green, red, blue, and yellow ink, each ink that you add absorbs more light. That leaves less light to reflect to your eye. Since the mixture absorbs light of many colors and reflects very little, you end up with black.</a:t>
            </a:r>
          </a:p>
        </p:txBody>
      </p:sp>
    </p:spTree>
    <p:extLst>
      <p:ext uri="{BB962C8B-B14F-4D97-AF65-F5344CB8AC3E}">
        <p14:creationId xmlns:p14="http://schemas.microsoft.com/office/powerpoint/2010/main" val="1415761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10252</TotalTime>
  <Words>234</Words>
  <Application>Microsoft Macintosh PowerPoint</Application>
  <PresentationFormat>On-screen Show (4:3)</PresentationFormat>
  <Paragraphs>23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Calgary Board of Education</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CBE CBE</dc:creator>
  <cp:lastModifiedBy>Macdonald, Tara L</cp:lastModifiedBy>
  <cp:revision>15</cp:revision>
  <dcterms:created xsi:type="dcterms:W3CDTF">2017-04-10T22:24:49Z</dcterms:created>
  <dcterms:modified xsi:type="dcterms:W3CDTF">2019-03-04T17:59:09Z</dcterms:modified>
</cp:coreProperties>
</file>